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66" r:id="rId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16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0" y="80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88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C4ED84-6EAE-4BB9-A239-A4541838CFBF}" type="datetime1">
              <a:rPr lang="fr-FR" smtClean="0"/>
              <a:t>30/03/2023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A49DA-9B4C-4C11-AFC5-1C9CC1D3D925}" type="datetime1">
              <a:rPr lang="fr-FR" smtClean="0"/>
              <a:pPr/>
              <a:t>30/03/2023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43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/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8" name="Graphisme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pic>
        <p:nvPicPr>
          <p:cNvPr id="11" name="Graphisme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sme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sme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5" name="Espace réservé du contenu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contenu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endParaRPr lang="fr-FR" noProof="0"/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 LE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  <p:pic>
        <p:nvPicPr>
          <p:cNvPr id="11" name="Graphisme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20" name="Espace réservé du texte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6" name="Espace réservé du texte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8" name="Espace réservé du texte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1" name="Espace réservé de la date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22" name="Espace réservé du pied de page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24" name="Espace réservé du numéro de diapositiv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749" y="1361938"/>
            <a:ext cx="6765925" cy="496888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au graphique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2286002"/>
            <a:ext cx="6094270" cy="3542143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125" y="2284624"/>
            <a:ext cx="3147332" cy="306388"/>
          </a:xfrm>
        </p:spPr>
        <p:txBody>
          <a:bodyPr rtlCol="0"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3" name="Espace réservé du contenu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ronolog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Année</a:t>
            </a:r>
          </a:p>
        </p:txBody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2" name="Espace réservé du texte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6" name="Espace réservé du texte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8" name="Espace réservé du texte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0" name="Espace réservé du texte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Espace réservé de la date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37" name="Espace réservé du pied de page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38" name="Espace réservé du numéro de diapositive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7" name="Espace réservé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9084"/>
            <a:ext cx="10515600" cy="3695338"/>
          </a:xfrm>
        </p:spPr>
        <p:txBody>
          <a:bodyPr rtlCol="0"/>
          <a:lstStyle/>
          <a:p>
            <a:pPr rtl="0"/>
            <a:r>
              <a:rPr lang="fr-FR" noProof="0"/>
              <a:t>Cliquez sur l’icône pour ajouter un graphique SmartArt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 équipe 4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7" name="Espace réservé d’imag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8" name="Espace réservé d’imag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lvl="1"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9" name="Espace réservé d’imag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 équipe 8 pers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7" name="Espace réservé d’image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8" name="Espace réservé d’image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9" name="Espace réservé d’image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5" name="Espace réservé d’image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4" name="Espace réservé du texte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6" name="Espace réservé d’image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9" name="Espace réservé du texte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3" name="Espace réservé du texte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7" name="Espace réservé d’image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fr-FR" noProof="0"/>
              <a:t>Cliquez sur l’icône pour ajouter une image</a:t>
            </a:r>
          </a:p>
        </p:txBody>
      </p:sp>
      <p:sp>
        <p:nvSpPr>
          <p:cNvPr id="60" name="Espace réservé du texte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4" name="Espace réservé du texte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58" name="Espace réservé d’image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1" name="Espace réservé du texte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65" name="Espace réservé du texte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  <p:pic>
        <p:nvPicPr>
          <p:cNvPr id="13" name="Graphisme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sme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4" name="Espace réservé du contenu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5" name="Espace réservé du contenu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6" name="Espace réservé du contenu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fr-FR" noProof="0"/>
              <a:t>Cliquez ici pour ajouter du contenu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#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e la date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22" name="Espace réservé du pied de page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24" name="Espace réservé du numéro de diapositive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sme 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pic>
        <p:nvPicPr>
          <p:cNvPr id="6" name="Graphisme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ronolog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sme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TITRE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8" name="Espace réservé du texte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 rtl="0"/>
            <a:r>
              <a:rPr lang="fr-FR" noProof="0"/>
              <a:t>CLIQUEZ ICI POUR MODIFIER LES STYLES DU TEXTE</a:t>
            </a:r>
          </a:p>
        </p:txBody>
      </p:sp>
      <p:sp>
        <p:nvSpPr>
          <p:cNvPr id="34" name="Espace réservé du texte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5" name="Espace réservé du texte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sp>
        <p:nvSpPr>
          <p:cNvPr id="37" name="Espace réservé du texte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 rtl="0"/>
            <a:r>
              <a:rPr lang="fr-FR" noProof="0"/>
              <a:t>Cliquez ici pour modifier le style du texte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 rtlCol="0"/>
          <a:lstStyle>
            <a:lvl1pPr>
              <a:defRPr sz="900"/>
            </a:lvl1pPr>
          </a:lstStyle>
          <a:p>
            <a:pPr algn="l" rtl="0"/>
            <a:r>
              <a:rPr lang="fr-FR" noProof="0"/>
              <a:t>Pitch Deck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1" name="Espace réservé du texte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3" name="Espace réservé du texte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POUR AJOUTER UN SOUS-TITRE</a:t>
            </a:r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fr-FR" noProof="0"/>
              <a:t>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7" name="Espace réservé du texte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23" name="Espace réservé du texte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24" name="Espace réservé du texte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‹#›</a:t>
            </a:fld>
            <a:endParaRPr lang="fr-FR" noProof="0"/>
          </a:p>
        </p:txBody>
      </p:sp>
      <p:pic>
        <p:nvPicPr>
          <p:cNvPr id="2" name="Graphisme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e la date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0" name="Espace réservé du pied de page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ICI POUR MODIFIER LE STYLE DU TITRE</a:t>
            </a:r>
          </a:p>
        </p:txBody>
      </p:sp>
      <p:pic>
        <p:nvPicPr>
          <p:cNvPr id="5" name="Graphisme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sme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rtl="0"/>
            <a:r>
              <a:rPr lang="fr-FR" noProof="0"/>
              <a:t>CLIQUEZ POUR AJOUTER UN SOUS-TITRE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Cliquer pour ajouter du texte</a:t>
            </a:r>
          </a:p>
        </p:txBody>
      </p:sp>
      <p:sp>
        <p:nvSpPr>
          <p:cNvPr id="17" name="Espace réservé de la date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18" name="Espace réservé du pied de page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fr-FR" noProof="0"/>
              <a:t>CLIQUEZ POUR MODIFIER LE STYLE DU TITRE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noProof="0"/>
              <a:t>CLIQUEZ ICI POUR MODIFIER LE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ICI POUR MODIFIER LE TEXTE</a:t>
            </a:r>
          </a:p>
        </p:txBody>
      </p:sp>
      <p:sp>
        <p:nvSpPr>
          <p:cNvPr id="22" name="Espace réservé du contenu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fr-FR" noProof="0" smtClean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Pitch Deck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 rtl="0"/>
              <a:t>‹#›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Annachiara.Longoni@esade.edu" TargetMode="External"/><Relationship Id="rId5" Type="http://schemas.openxmlformats.org/officeDocument/2006/relationships/hyperlink" Target="mailto:Maricela-connie.Arellano-caro@hec.ca" TargetMode="Externa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E9B38D2-99D8-905B-E1D4-6F14E16EC086}"/>
              </a:ext>
            </a:extLst>
          </p:cNvPr>
          <p:cNvSpPr/>
          <p:nvPr/>
        </p:nvSpPr>
        <p:spPr>
          <a:xfrm>
            <a:off x="6370837" y="1963994"/>
            <a:ext cx="3736929" cy="27218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27025C-21BB-2A92-9BBF-E2F82D877DD3}"/>
              </a:ext>
            </a:extLst>
          </p:cNvPr>
          <p:cNvSpPr/>
          <p:nvPr/>
        </p:nvSpPr>
        <p:spPr>
          <a:xfrm>
            <a:off x="2109412" y="1963994"/>
            <a:ext cx="3736929" cy="272182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bg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E54ABB-4929-4810-950B-2DAEA0A5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9688" y="524678"/>
            <a:ext cx="8421688" cy="855136"/>
          </a:xfrm>
        </p:spPr>
        <p:txBody>
          <a:bodyPr rtlCol="0">
            <a:normAutofit fontScale="90000"/>
          </a:bodyPr>
          <a:lstStyle/>
          <a:p>
            <a:pPr rtl="0"/>
            <a:r>
              <a:rPr lang="en-CA" dirty="0"/>
              <a:t>2023 </a:t>
            </a:r>
            <a:r>
              <a:rPr lang="en-CA" dirty="0" err="1"/>
              <a:t>oscm</a:t>
            </a:r>
            <a:r>
              <a:rPr lang="en-CA" dirty="0"/>
              <a:t> Division junior faculty and doctoral consortium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12B089-A8F9-45B1-BE6E-EAC1016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8412" y="1802436"/>
            <a:ext cx="2882475" cy="823912"/>
          </a:xfrm>
        </p:spPr>
        <p:txBody>
          <a:bodyPr rtlCol="0"/>
          <a:lstStyle/>
          <a:p>
            <a:pPr rtl="0"/>
            <a:r>
              <a:rPr lang="en-CA" sz="2400" dirty="0">
                <a:solidFill>
                  <a:schemeClr val="bg1"/>
                </a:solidFill>
              </a:rPr>
              <a:t>What to expect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E1C399-8F48-44F5-9461-3C89866D4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3238" y="2623283"/>
            <a:ext cx="3517928" cy="1871755"/>
          </a:xfrm>
        </p:spPr>
        <p:txBody>
          <a:bodyPr rtlCol="0">
            <a:noAutofit/>
          </a:bodyPr>
          <a:lstStyle/>
          <a:p>
            <a:pPr rtl="0"/>
            <a:r>
              <a:rPr lang="en-CA" sz="1600" dirty="0">
                <a:solidFill>
                  <a:schemeClr val="bg1"/>
                </a:solidFill>
              </a:rPr>
              <a:t>Deadline: May 31, 2023</a:t>
            </a:r>
          </a:p>
          <a:p>
            <a:pPr marL="342900" indent="-342900" rtl="0">
              <a:buAutoNum type="arabicParenBoth"/>
            </a:pPr>
            <a:r>
              <a:rPr lang="en-CA" sz="1600" dirty="0">
                <a:solidFill>
                  <a:schemeClr val="bg1"/>
                </a:solidFill>
              </a:rPr>
              <a:t>Cover letter</a:t>
            </a:r>
          </a:p>
          <a:p>
            <a:pPr marL="342900" indent="-342900" rtl="0">
              <a:buAutoNum type="arabicParenBoth"/>
            </a:pPr>
            <a:r>
              <a:rPr lang="en-CA" sz="1600" dirty="0">
                <a:solidFill>
                  <a:schemeClr val="bg1"/>
                </a:solidFill>
              </a:rPr>
              <a:t>Curriculum vitae</a:t>
            </a:r>
          </a:p>
          <a:p>
            <a:pPr marL="342900" indent="-342900" rtl="0">
              <a:buAutoNum type="arabicParenBoth"/>
            </a:pPr>
            <a:r>
              <a:rPr lang="en-CA" sz="1600" dirty="0">
                <a:solidFill>
                  <a:schemeClr val="bg1"/>
                </a:solidFill>
              </a:rPr>
              <a:t>One-page summary of your research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FE22F9B-4BF8-41DC-8F1C-836B546E59A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523238" y="1799371"/>
            <a:ext cx="2896671" cy="823912"/>
          </a:xfrm>
        </p:spPr>
        <p:txBody>
          <a:bodyPr rtlCol="0"/>
          <a:lstStyle/>
          <a:p>
            <a:pPr rtl="0"/>
            <a:r>
              <a:rPr lang="en-CA" sz="2400" dirty="0">
                <a:solidFill>
                  <a:schemeClr val="bg1"/>
                </a:solidFill>
              </a:rPr>
              <a:t>How to apply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B35F89A-6CDF-41F7-BD87-18B45BD7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8412" y="2631976"/>
            <a:ext cx="2882475" cy="1997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n-CA" sz="1800" noProof="1">
                <a:solidFill>
                  <a:schemeClr val="bg1"/>
                </a:solidFill>
              </a:rPr>
              <a:t>Research Incubator Session</a:t>
            </a:r>
            <a:endParaRPr lang="en-CA" sz="1800" dirty="0">
              <a:solidFill>
                <a:schemeClr val="bg1"/>
              </a:solidFill>
            </a:endParaRPr>
          </a:p>
          <a:p>
            <a:pPr rtl="0"/>
            <a:r>
              <a:rPr lang="en-CA" sz="1800" noProof="1">
                <a:solidFill>
                  <a:schemeClr val="bg1"/>
                </a:solidFill>
              </a:rPr>
              <a:t>Discussions on publishing, research, and job market</a:t>
            </a:r>
          </a:p>
          <a:p>
            <a:pPr rtl="0"/>
            <a:r>
              <a:rPr lang="en-CA" sz="1800" noProof="1">
                <a:solidFill>
                  <a:schemeClr val="bg1"/>
                </a:solidFill>
              </a:rPr>
              <a:t>Social events</a:t>
            </a:r>
          </a:p>
          <a:p>
            <a:pPr rtl="0"/>
            <a:endParaRPr lang="en-CA" sz="1800" noProof="1">
              <a:solidFill>
                <a:schemeClr val="bg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46A3161-4E76-9993-8F70-E51BDFA9A248}"/>
              </a:ext>
            </a:extLst>
          </p:cNvPr>
          <p:cNvSpPr txBox="1">
            <a:spLocks/>
          </p:cNvSpPr>
          <p:nvPr/>
        </p:nvSpPr>
        <p:spPr>
          <a:xfrm>
            <a:off x="1749688" y="-287855"/>
            <a:ext cx="84216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/>
              <a:t>CALL for participants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31FF2978-0966-9094-415F-8BFE6E2E4DDA}"/>
              </a:ext>
            </a:extLst>
          </p:cNvPr>
          <p:cNvSpPr txBox="1">
            <a:spLocks/>
          </p:cNvSpPr>
          <p:nvPr/>
        </p:nvSpPr>
        <p:spPr>
          <a:xfrm>
            <a:off x="4143479" y="1293749"/>
            <a:ext cx="3634105" cy="5267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dirty="0"/>
              <a:t>Friday, August 4, 2023</a:t>
            </a:r>
          </a:p>
        </p:txBody>
      </p:sp>
      <p:pic>
        <p:nvPicPr>
          <p:cNvPr id="14" name="Grafik 1" descr="AOM Logo - Vertical">
            <a:extLst>
              <a:ext uri="{FF2B5EF4-FFF2-40B4-BE49-F238E27FC236}">
                <a16:creationId xmlns:a16="http://schemas.microsoft.com/office/drawing/2014/main" id="{1D2B1742-4AE6-56D8-D11C-7FF495B8A6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96" y="291484"/>
            <a:ext cx="1156016" cy="91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Aom-2023Logo-Final">
            <a:extLst>
              <a:ext uri="{FF2B5EF4-FFF2-40B4-BE49-F238E27FC236}">
                <a16:creationId xmlns:a16="http://schemas.microsoft.com/office/drawing/2014/main" id="{04777596-5104-C5A9-F970-AF97870F2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45" y="268099"/>
            <a:ext cx="982642" cy="8551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AD3D480B-D0F5-66D1-9E3B-A8F096A7BD97}"/>
              </a:ext>
            </a:extLst>
          </p:cNvPr>
          <p:cNvSpPr txBox="1">
            <a:spLocks/>
          </p:cNvSpPr>
          <p:nvPr/>
        </p:nvSpPr>
        <p:spPr>
          <a:xfrm>
            <a:off x="-135468" y="6103408"/>
            <a:ext cx="12192000" cy="591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400" dirty="0"/>
              <a:t>The 2023 consortium coordinators</a:t>
            </a:r>
          </a:p>
          <a:p>
            <a:pPr algn="ctr"/>
            <a:r>
              <a:rPr lang="en-CA" sz="1400" dirty="0"/>
              <a:t>Maricela Arellano (</a:t>
            </a:r>
            <a:r>
              <a:rPr lang="en-CA" sz="1400" dirty="0">
                <a:hlinkClick r:id="rId5"/>
              </a:rPr>
              <a:t>Maricela-connie.Arellano-caro@hec.ca</a:t>
            </a:r>
            <a:r>
              <a:rPr lang="en-CA" sz="1400" dirty="0"/>
              <a:t>)</a:t>
            </a:r>
          </a:p>
          <a:p>
            <a:pPr algn="ctr"/>
            <a:r>
              <a:rPr lang="en-CA" sz="1400" dirty="0"/>
              <a:t>Annachiara Longoni (</a:t>
            </a:r>
            <a:r>
              <a:rPr lang="en-CA" sz="1400" dirty="0">
                <a:hlinkClick r:id="rId6"/>
              </a:rPr>
              <a:t>Annachiara.Longoni@esade.edu</a:t>
            </a:r>
            <a:r>
              <a:rPr lang="en-CA" sz="1400" dirty="0"/>
              <a:t>)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25D6E7B-C901-0B0D-EE7D-CD384DDFB15F}"/>
              </a:ext>
            </a:extLst>
          </p:cNvPr>
          <p:cNvSpPr txBox="1">
            <a:spLocks/>
          </p:cNvSpPr>
          <p:nvPr/>
        </p:nvSpPr>
        <p:spPr>
          <a:xfrm>
            <a:off x="2109412" y="4829281"/>
            <a:ext cx="7998353" cy="6623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1600" dirty="0">
                <a:solidFill>
                  <a:schemeClr val="bg1"/>
                </a:solidFill>
              </a:rPr>
              <a:t>*Applicants in developing countries interested and qualified to attend the OSCM consortium can apply to the DEI Assistance Fund (up to 1,000 US$)</a:t>
            </a:r>
          </a:p>
        </p:txBody>
      </p:sp>
    </p:spTree>
    <p:extLst>
      <p:ext uri="{BB962C8B-B14F-4D97-AF65-F5344CB8AC3E}">
        <p14:creationId xmlns:p14="http://schemas.microsoft.com/office/powerpoint/2010/main" val="212117806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g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8933_TF22318419_Win32" id="{C062C685-4AD8-43F3-8DE7-22C200D567C4}" vid="{98AFCDAB-92B1-4506-B98A-5C5B2F8D022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A3906-9696-4247-AC0D-DD5C26B2A70A}">
  <ds:schemaRefs>
    <ds:schemaRef ds:uri="http://purl.org/dc/dcmitype/"/>
    <ds:schemaRef ds:uri="http://www.w3.org/XML/1998/namespace"/>
    <ds:schemaRef ds:uri="http://schemas.microsoft.com/sharepoint/v3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16c05727-aa75-4e4a-9b5f-8a80a1165891"/>
    <ds:schemaRef ds:uri="230e9df3-be65-4c73-a93b-d1236ebd677e"/>
    <ds:schemaRef ds:uri="71af3243-3dd4-4a8d-8c0d-dd76da1f02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1E84A1C-2814-43A7-9448-348326113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Argumentaire de vente épuré</Template>
  <TotalTime>1478</TotalTime>
  <Words>105</Words>
  <Application>Microsoft Office PowerPoint</Application>
  <PresentationFormat>Widescreen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Tenorite</vt:lpstr>
      <vt:lpstr>Monoligne</vt:lpstr>
      <vt:lpstr>2023 oscm Division junior faculty and doctoral consortium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oscm Division junior faculty and doctoral consortium</dc:title>
  <dc:creator>Maricela Connie Arellano Caro</dc:creator>
  <cp:lastModifiedBy>Veronica Villena</cp:lastModifiedBy>
  <cp:revision>6</cp:revision>
  <dcterms:created xsi:type="dcterms:W3CDTF">2023-01-19T15:10:36Z</dcterms:created>
  <dcterms:modified xsi:type="dcterms:W3CDTF">2023-03-30T13:48:43Z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